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aleway Black"/>
      <p:bold r:id="rId19"/>
      <p:boldItalic r:id="rId20"/>
    </p:embeddedFont>
    <p:embeddedFont>
      <p:font typeface="Oswald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8"/>
        <p:guide pos="5222"/>
        <p:guide pos="27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Black-boldItalic.fntdata"/><Relationship Id="rId22" Type="http://schemas.openxmlformats.org/officeDocument/2006/relationships/font" Target="fonts/Oswald-bold.fntdata"/><Relationship Id="rId21" Type="http://schemas.openxmlformats.org/officeDocument/2006/relationships/font" Target="fonts/Oswald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alewayBlack-bold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ca35c373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ca35c373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f55da46cf_2_20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f55da46cf_2_20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ca35c373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ca35c373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31696f2c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731696f2c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cda47a9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4cda47a9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31696f2c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731696f2c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31696f2c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731696f2c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a850a636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a850a63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b="0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1572025" y="1045125"/>
            <a:ext cx="6000000" cy="18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1000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801525" y="2776775"/>
            <a:ext cx="55410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hasCustomPrompt="1" type="title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2" type="title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3" type="title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4" type="title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5" type="ctrTitle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6" type="ctrTitle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3"/>
          <p:cNvSpPr txBox="1"/>
          <p:nvPr>
            <p:ph idx="7" type="subTitle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8" type="ctrTitle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3"/>
          <p:cNvSpPr txBox="1"/>
          <p:nvPr>
            <p:ph idx="9" type="subTitle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3" type="ctrTitle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13"/>
          <p:cNvSpPr txBox="1"/>
          <p:nvPr>
            <p:ph idx="14" type="subTitle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5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17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1303280" y="722323"/>
            <a:ext cx="3859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759730" y="1550799"/>
            <a:ext cx="29469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/>
        </p:nvSpPr>
        <p:spPr>
          <a:xfrm>
            <a:off x="1669130" y="3363725"/>
            <a:ext cx="312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64">
            <a:off x="3371754" y="1685822"/>
            <a:ext cx="2400496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ctrTitle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ctrTitle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6"/>
          <p:cNvSpPr txBox="1"/>
          <p:nvPr>
            <p:ph idx="5" type="subTitle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6" type="ctrTitle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6"/>
          <p:cNvSpPr txBox="1"/>
          <p:nvPr>
            <p:ph idx="7" type="subTitle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8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1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hasCustomPrompt="1" type="title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hasCustomPrompt="1" idx="2" type="title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hasCustomPrompt="1" idx="4" type="title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rot="-5">
            <a:off x="-211175" y="1464883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900024">
            <a:off x="7669901" y="-1242014"/>
            <a:ext cx="2775771" cy="302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 rot="10799979">
            <a:off x="-1626701" y="-2274965"/>
            <a:ext cx="4294100" cy="388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b="1" sz="14000" u="sng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rot="-5">
            <a:off x="-211175" y="-88329"/>
            <a:ext cx="10974530" cy="13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flipH="1" rot="5">
            <a:off x="-1574725" y="3918221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4301488" y="3113065"/>
            <a:ext cx="3382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2647613" y="2045538"/>
            <a:ext cx="5258700" cy="101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28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title"/>
          </p:nvPr>
        </p:nvSpPr>
        <p:spPr>
          <a:xfrm>
            <a:off x="1237688" y="2002216"/>
            <a:ext cx="17877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ctrTitle"/>
          </p:nvPr>
        </p:nvSpPr>
        <p:spPr>
          <a:xfrm>
            <a:off x="879625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879625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2" type="ctrTitle"/>
          </p:nvPr>
        </p:nvSpPr>
        <p:spPr>
          <a:xfrm>
            <a:off x="3538263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2"/>
          <p:cNvSpPr txBox="1"/>
          <p:nvPr>
            <p:ph idx="3" type="subTitle"/>
          </p:nvPr>
        </p:nvSpPr>
        <p:spPr>
          <a:xfrm>
            <a:off x="3538260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4" type="ctrTitle"/>
          </p:nvPr>
        </p:nvSpPr>
        <p:spPr>
          <a:xfrm>
            <a:off x="6196933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22"/>
          <p:cNvSpPr txBox="1"/>
          <p:nvPr>
            <p:ph idx="5" type="subTitle"/>
          </p:nvPr>
        </p:nvSpPr>
        <p:spPr>
          <a:xfrm>
            <a:off x="6196927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6" type="ctrTitle"/>
          </p:nvPr>
        </p:nvSpPr>
        <p:spPr>
          <a:xfrm>
            <a:off x="879625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22"/>
          <p:cNvSpPr txBox="1"/>
          <p:nvPr>
            <p:ph idx="7" type="subTitle"/>
          </p:nvPr>
        </p:nvSpPr>
        <p:spPr>
          <a:xfrm>
            <a:off x="879625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8" type="ctrTitle"/>
          </p:nvPr>
        </p:nvSpPr>
        <p:spPr>
          <a:xfrm>
            <a:off x="3538263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2"/>
          <p:cNvSpPr txBox="1"/>
          <p:nvPr>
            <p:ph idx="9" type="subTitle"/>
          </p:nvPr>
        </p:nvSpPr>
        <p:spPr>
          <a:xfrm>
            <a:off x="3538260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3" type="ctrTitle"/>
          </p:nvPr>
        </p:nvSpPr>
        <p:spPr>
          <a:xfrm>
            <a:off x="6196933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22"/>
          <p:cNvSpPr txBox="1"/>
          <p:nvPr>
            <p:ph idx="14" type="subTitle"/>
          </p:nvPr>
        </p:nvSpPr>
        <p:spPr>
          <a:xfrm>
            <a:off x="6196927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5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1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738975" y="2357825"/>
            <a:ext cx="3595500" cy="20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2" type="subTitle"/>
          </p:nvPr>
        </p:nvSpPr>
        <p:spPr>
          <a:xfrm>
            <a:off x="4624450" y="2357825"/>
            <a:ext cx="3595500" cy="20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-1203" l="0" r="0" t="70"/>
          <a:stretch/>
        </p:blipFill>
        <p:spPr>
          <a:xfrm rot="-860445">
            <a:off x="-2366845" y="-549866"/>
            <a:ext cx="9807133" cy="117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65831">
            <a:off x="6799170" y="-2312740"/>
            <a:ext cx="47259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rgbClr val="4E29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ctrTitle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6299325" y="1682875"/>
            <a:ext cx="2112600" cy="26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935812">
            <a:off x="7137719" y="2542142"/>
            <a:ext cx="4494606" cy="489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rot="2700000">
            <a:off x="-2383084" y="3289638"/>
            <a:ext cx="4563393" cy="412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flipH="1" rot="5400000">
            <a:off x="-2622366" y="-4796974"/>
            <a:ext cx="6616178" cy="59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rot="-8100000">
            <a:off x="6250564" y="-2482419"/>
            <a:ext cx="4563393" cy="412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>
            <p:ph type="title"/>
          </p:nvPr>
        </p:nvSpPr>
        <p:spPr>
          <a:xfrm>
            <a:off x="4572000" y="1503150"/>
            <a:ext cx="1657200" cy="16800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Imperative_programming" TargetMode="External"/><Relationship Id="rId4" Type="http://schemas.openxmlformats.org/officeDocument/2006/relationships/hyperlink" Target="https://en.wikipedia.org/wiki/Procedural_programming" TargetMode="External"/><Relationship Id="rId5" Type="http://schemas.openxmlformats.org/officeDocument/2006/relationships/hyperlink" Target="https://en.wikipedia.org/wiki/Object-oriented_programming" TargetMode="External"/><Relationship Id="rId6" Type="http://schemas.openxmlformats.org/officeDocument/2006/relationships/hyperlink" Target="https://en.wikipedia.org/wiki/Declarative_programming" TargetMode="External"/><Relationship Id="rId7" Type="http://schemas.openxmlformats.org/officeDocument/2006/relationships/hyperlink" Target="https://en.wikipedia.org/wiki/Functional_programming" TargetMode="External"/><Relationship Id="rId8" Type="http://schemas.openxmlformats.org/officeDocument/2006/relationships/hyperlink" Target="https://en.wikipedia.org/wiki/Logic_programm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Declarative_programming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Logic_programm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/>
        </p:nvSpPr>
        <p:spPr>
          <a:xfrm>
            <a:off x="2347600" y="1946500"/>
            <a:ext cx="43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2642525" y="1745950"/>
            <a:ext cx="41760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Proqramlaşdırma nədir?</a:t>
            </a:r>
            <a:endParaRPr sz="29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2925650" y="2595350"/>
            <a:ext cx="2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2340125" y="2595350"/>
            <a:ext cx="5103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Proqramlaşdırma Paradiqmaları.</a:t>
            </a:r>
            <a:endParaRPr sz="27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153375" y="250850"/>
            <a:ext cx="4335900" cy="8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Proqramlaşdırma nədir?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3" name="Google Shape;163;p28"/>
          <p:cNvSpPr/>
          <p:nvPr/>
        </p:nvSpPr>
        <p:spPr>
          <a:xfrm flipH="1">
            <a:off x="8954936" y="5256900"/>
            <a:ext cx="312682" cy="44899"/>
          </a:xfrm>
          <a:custGeom>
            <a:rect b="b" l="l" r="r" t="t"/>
            <a:pathLst>
              <a:path extrusionOk="0" fill="none" h="1004" w="6992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cap="flat" cmpd="sng" w="1900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853375" y="1510800"/>
            <a:ext cx="33645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Proqramlaşdırma, kompüterə bir tapşırığı necə yerinə yetirəcəyini izah edən təlimatlar toplusunun yaradılması prosesidir.Proqramlaşdırma təhlil, alqoritmlərin yaradılması, alqoritmlərin düzgünlüyünün yoxlanması və alqoritmlərin həyata keçirilməsi kimi vəzifələri əhatə edir.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19638" r="19638" t="0"/>
          <a:stretch/>
        </p:blipFill>
        <p:spPr>
          <a:xfrm>
            <a:off x="4701775" y="1069250"/>
            <a:ext cx="3726900" cy="345330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4">
            <a:alphaModFix/>
          </a:blip>
          <a:srcRect b="39" l="0" r="0" t="39"/>
          <a:stretch/>
        </p:blipFill>
        <p:spPr>
          <a:xfrm rot="-1726913">
            <a:off x="1724426" y="2596502"/>
            <a:ext cx="9144004" cy="2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5472775" y="1517575"/>
            <a:ext cx="3837000" cy="3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Proqramlaşdırma dili, proqramçılar tərəfindən kompüterlərlə əlaqə saxlamaq üçün istifadə olunan kompüter dilidir.Proqramlaşdırma dillərinə misal olaraq </a:t>
            </a:r>
            <a:r>
              <a:rPr lang="en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Python, Java, JavaScript, C, C++ və C#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aid etmək olar.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156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23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732000" y="6445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2"/>
                </a:solidFill>
              </a:rPr>
              <a:t>Proqramlaşdırma dili nədir?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-8884" l="0" r="0" t="-26140"/>
          <a:stretch/>
        </p:blipFill>
        <p:spPr>
          <a:xfrm>
            <a:off x="428575" y="1085775"/>
            <a:ext cx="4829776" cy="297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5316100" y="3509550"/>
            <a:ext cx="3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8FF"/>
            </a:gs>
            <a:gs pos="100000">
              <a:srgbClr val="FA5AFA"/>
            </a:gs>
          </a:gsLst>
          <a:lin ang="5400012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Proqramlaşdırma paradiqmaları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Proqramlaşdırma paradiqmaları proqramlaşdırma dillərini xüsusiyyətlərinə görə təsnif etmək üsuludur. Dilləri bir çox paradiqmalara bölmək olar.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idx="1" type="subTitle"/>
          </p:nvPr>
        </p:nvSpPr>
        <p:spPr>
          <a:xfrm>
            <a:off x="731925" y="1270025"/>
            <a:ext cx="3602400" cy="31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lang="en" sz="18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mperative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 Programming: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	</a:t>
            </a:r>
            <a:r>
              <a:rPr lang="en" sz="18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/>
              </a:rPr>
              <a:t>Procedural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 Programming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5"/>
              </a:rPr>
              <a:t>Object-oriented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 Programming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Paralel processing  Programming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1"/>
          <p:cNvSpPr txBox="1"/>
          <p:nvPr>
            <p:ph idx="2" type="subTitle"/>
          </p:nvPr>
        </p:nvSpPr>
        <p:spPr>
          <a:xfrm>
            <a:off x="4624325" y="1270025"/>
            <a:ext cx="3666300" cy="30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Oswald"/>
                <a:ea typeface="Oswald"/>
                <a:cs typeface="Oswald"/>
                <a:sym typeface="Oswald"/>
                <a:hlinkClick r:id="rId6"/>
              </a:rPr>
              <a:t>Declarative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 Programming: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7"/>
              </a:rPr>
              <a:t>Functional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Programming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8"/>
              </a:rPr>
              <a:t>Logic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Programming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Database 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Programming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31"/>
          <p:cNvSpPr txBox="1"/>
          <p:nvPr>
            <p:ph type="title"/>
          </p:nvPr>
        </p:nvSpPr>
        <p:spPr>
          <a:xfrm>
            <a:off x="732000" y="67078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Ümumi proqramlaşdırma paradiqmalarına daxildir:</a:t>
            </a:r>
            <a:endParaRPr sz="21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" type="subTitle"/>
          </p:nvPr>
        </p:nvSpPr>
        <p:spPr>
          <a:xfrm>
            <a:off x="436500" y="2724700"/>
            <a:ext cx="44592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Declarative</a:t>
            </a:r>
            <a:r>
              <a:rPr lang="en" sz="17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Programming</a:t>
            </a:r>
            <a:r>
              <a:rPr lang="en" sz="1700">
                <a:latin typeface="Oswald"/>
                <a:ea typeface="Oswald"/>
                <a:cs typeface="Oswald"/>
                <a:sym typeface="Oswald"/>
              </a:rPr>
              <a:t>:-imperativ proqramlaşdırmanın əksi olan yüksək səviyyəli proqramlaşdırma konsepsiyasıdır.Hesablamanın məntiqini ifadə edən proqramlaşdırma paradiqmasıdır.Kompüter proqramlarının strukturu və elementlərinin qurulması üslubudur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32"/>
          <p:cNvSpPr txBox="1"/>
          <p:nvPr>
            <p:ph idx="4" type="title"/>
          </p:nvPr>
        </p:nvSpPr>
        <p:spPr>
          <a:xfrm>
            <a:off x="4318250" y="320725"/>
            <a:ext cx="41991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Imperative programming</a:t>
            </a:r>
            <a:r>
              <a:rPr lang="en" sz="1700"/>
              <a:t>-</a:t>
            </a:r>
            <a:r>
              <a:rPr lang="en" sz="1700"/>
              <a:t>Kompüter elmində imperativ proqramlaşdırma proqramın vəziyyətini dəyişdirən ifadələrdən istifadə edən proqram təminatının proqramlaşdırma paradiqmasıdır.Bu ifadə </a:t>
            </a:r>
            <a:r>
              <a:rPr lang="en" sz="1700"/>
              <a:t>programlaşdırma dilindəki əmrlərin sətir-bə-sətir verilməsidir.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823" y="320725"/>
            <a:ext cx="2124850" cy="19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1225" y="2724698"/>
            <a:ext cx="2916124" cy="15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329100" y="778600"/>
            <a:ext cx="8889300" cy="14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Object Oriented Programming(Obyekt Yönümlü Programlaşdırma)-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Hər obyektin bir sinifi(class) olmalıdır və bu siniflər obyektlərin eyni tərzli davranışlarını ifadə etməlidir. Obyektlər bir-biri ilə əlaqəli ola bilməlidirlər.Burada ən kiçik və əsas vahid obyektdir.Burada bütün hesablamalar onun üzərində aparılır.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3"/>
          <p:cNvSpPr txBox="1"/>
          <p:nvPr>
            <p:ph idx="4" type="title"/>
          </p:nvPr>
        </p:nvSpPr>
        <p:spPr>
          <a:xfrm>
            <a:off x="329100" y="2117107"/>
            <a:ext cx="8698200" cy="9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Procedural Programming</a:t>
            </a:r>
            <a:r>
              <a:rPr lang="en" sz="1700">
                <a:solidFill>
                  <a:schemeClr val="lt1"/>
                </a:solidFill>
              </a:rPr>
              <a:t>-</a:t>
            </a:r>
            <a:r>
              <a:rPr lang="en" sz="1700" u="none">
                <a:solidFill>
                  <a:schemeClr val="lt1"/>
                </a:solidFill>
              </a:rPr>
              <a:t>proqramların hazırlanması üçün addım-addım prosedurda kodun istifadəsidir.</a:t>
            </a:r>
            <a:endParaRPr sz="1700" u="none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02" name="Google Shape;202;p33"/>
          <p:cNvSpPr txBox="1"/>
          <p:nvPr/>
        </p:nvSpPr>
        <p:spPr>
          <a:xfrm>
            <a:off x="329100" y="3001025"/>
            <a:ext cx="8814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Paralel processing</a:t>
            </a: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lang="en" sz="17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Programming</a:t>
            </a: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-Burada müxtəlif verilənlər olur və bu verilənlər üzərində eyni əməliyyatlar eyni vaxtda yerinə yetirilir.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90900" y="896700"/>
            <a:ext cx="86412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none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none"/>
              <a:t>.</a:t>
            </a:r>
            <a:endParaRPr sz="1500" u="non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non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>
            <p:ph idx="1" type="subTitle"/>
          </p:nvPr>
        </p:nvSpPr>
        <p:spPr>
          <a:xfrm>
            <a:off x="205725" y="743375"/>
            <a:ext cx="83322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Functional Programming(Funksional programlaşdırma)-</a:t>
            </a:r>
            <a:r>
              <a:rPr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Bir dilin funksional olması bu dildə funksiya və ya prosedur tipli xüsusiyyətlərin olması ilə xarakterizə olunur.Kod təkrarının qarşısını alır və eyni kodun fərqli şərtlərdə təkrar istifadəsini   təmin edir.</a:t>
            </a:r>
            <a:endParaRPr b="1" sz="17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34"/>
          <p:cNvSpPr txBox="1"/>
          <p:nvPr>
            <p:ph idx="2" type="title"/>
          </p:nvPr>
        </p:nvSpPr>
        <p:spPr>
          <a:xfrm>
            <a:off x="200100" y="2375925"/>
            <a:ext cx="87438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none">
                <a:solidFill>
                  <a:schemeClr val="accent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Logic</a:t>
            </a:r>
            <a:r>
              <a:rPr lang="en" sz="1700" u="none">
                <a:solidFill>
                  <a:schemeClr val="accent2"/>
                </a:solidFill>
              </a:rPr>
              <a:t> Programming</a:t>
            </a:r>
            <a:r>
              <a:rPr lang="en" sz="1700" u="none"/>
              <a:t>-</a:t>
            </a:r>
            <a:r>
              <a:rPr lang="en" sz="1700" u="none"/>
              <a:t>kompüterin xüsusi tapşırıqları yerinə yetirə bilməsi üçün elementlərin necə təşkil edilməli olduğunu müəyyən edən prinsiplər toplusudur.</a:t>
            </a:r>
            <a:endParaRPr sz="1700" u="none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4"/>
          <p:cNvSpPr txBox="1"/>
          <p:nvPr>
            <p:ph idx="4" type="title"/>
          </p:nvPr>
        </p:nvSpPr>
        <p:spPr>
          <a:xfrm>
            <a:off x="164550" y="3555200"/>
            <a:ext cx="90939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none">
                <a:solidFill>
                  <a:schemeClr val="accent2"/>
                </a:solidFill>
              </a:rPr>
              <a:t>Database Programming - </a:t>
            </a:r>
            <a:r>
              <a:rPr lang="en" sz="1700" u="none"/>
              <a:t>istifadəçilərə klaviaturada interaktiv olaraq tək faylları yaratmağa və redaktə etməyə imkan verir</a:t>
            </a:r>
            <a:endParaRPr sz="1700" u="none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2967925" y="1355425"/>
            <a:ext cx="3854400" cy="16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Diqqətiniz üçün təşəkkürlər</a:t>
            </a:r>
            <a:endParaRPr/>
          </a:p>
        </p:txBody>
      </p:sp>
      <p:sp>
        <p:nvSpPr>
          <p:cNvPr id="216" name="Google Shape;216;p35"/>
          <p:cNvSpPr txBox="1"/>
          <p:nvPr/>
        </p:nvSpPr>
        <p:spPr>
          <a:xfrm>
            <a:off x="7762250" y="4579450"/>
            <a:ext cx="13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6021875" y="4404875"/>
            <a:ext cx="4537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Prepared by Rahim Abbasov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